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263" r:id="rId8"/>
    <p:sldMasterId id="2147487281" r:id="rId9"/>
    <p:sldMasterId id="2147487293" r:id="rId10"/>
    <p:sldMasterId id="2147487305" r:id="rId11"/>
  </p:sldMasterIdLst>
  <p:notesMasterIdLst>
    <p:notesMasterId r:id="rId24"/>
  </p:notesMasterIdLst>
  <p:handoutMasterIdLst>
    <p:handoutMasterId r:id="rId25"/>
  </p:handoutMasterIdLst>
  <p:sldIdLst>
    <p:sldId id="258" r:id="rId12"/>
    <p:sldId id="650" r:id="rId13"/>
    <p:sldId id="257" r:id="rId14"/>
    <p:sldId id="731" r:id="rId15"/>
    <p:sldId id="748" r:id="rId16"/>
    <p:sldId id="256" r:id="rId17"/>
    <p:sldId id="746" r:id="rId18"/>
    <p:sldId id="261" r:id="rId19"/>
    <p:sldId id="717" r:id="rId20"/>
    <p:sldId id="705" r:id="rId21"/>
    <p:sldId id="666" r:id="rId22"/>
    <p:sldId id="714"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517D5-FF74-44E9-AC38-757221579C5A}" v="8" dt="2019-09-13T20:01:04.1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67" autoAdjust="0"/>
  </p:normalViewPr>
  <p:slideViewPr>
    <p:cSldViewPr snapToGrid="0">
      <p:cViewPr varScale="1">
        <p:scale>
          <a:sx n="62" d="100"/>
          <a:sy n="62" d="100"/>
        </p:scale>
        <p:origin x="85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9/13/2019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9/13/2019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82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Online registration is available at bldnewark.com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2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HelvLight" pitchFamily="2" charset="0"/>
              </a:rPr>
              <a:t>Here is the most recent progress report from the Fundraising Committee. Approximately 12.12% or 303 of 2,500 booklets were remitted and payments collected. We encourage all members to remit sold tickets on Fridays, before or after worship, so our fundraising progress may be properly monitored and reported. Please return the unsold tickets so they can be redistributed. </a:t>
            </a:r>
            <a:r>
              <a:rPr lang="en-US" sz="1400" b="1" dirty="0">
                <a:latin typeface="HelvLight" pitchFamily="2" charset="0"/>
              </a:rPr>
              <a:t>DO NOT </a:t>
            </a:r>
            <a:r>
              <a:rPr lang="en-US" sz="1400" dirty="0">
                <a:latin typeface="HelvLight" pitchFamily="2" charset="0"/>
              </a:rPr>
              <a:t>sit on unsold tickets, that will hurt our Fundraising effort! Please give the community a chance to raise the much-needed funds for all our community endeavors. Let us all strive to do our personal best, so our community may continue to fund all our works of mercy.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2B743-0E1F-42BE-901B-4F46F0418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5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Starting next month, September 6, we will be accepting orders for </a:t>
            </a:r>
            <a:r>
              <a:rPr lang="en-US">
                <a:effectLst/>
              </a:rPr>
              <a:t>the 2020 </a:t>
            </a:r>
            <a:r>
              <a:rPr lang="en-US" dirty="0">
                <a:effectLst/>
              </a:rPr>
              <a:t>Magnificat. Rates are the same:</a:t>
            </a:r>
          </a:p>
          <a:p>
            <a:r>
              <a:rPr lang="en-US" dirty="0">
                <a:effectLst/>
              </a:rPr>
              <a:t>                English (regular print) - $22.00</a:t>
            </a:r>
          </a:p>
          <a:p>
            <a:r>
              <a:rPr lang="en-US" dirty="0">
                <a:effectLst/>
              </a:rPr>
              <a:t>                Spanish - $19.95</a:t>
            </a:r>
          </a:p>
          <a:p>
            <a:r>
              <a:rPr lang="en-US" dirty="0">
                <a:effectLst/>
              </a:rPr>
              <a:t>                </a:t>
            </a:r>
            <a:r>
              <a:rPr lang="en-US" dirty="0" err="1">
                <a:effectLst/>
              </a:rPr>
              <a:t>Magnifikids</a:t>
            </a:r>
            <a:r>
              <a:rPr lang="en-US" dirty="0">
                <a:effectLst/>
              </a:rPr>
              <a:t> - $12.30</a:t>
            </a:r>
          </a:p>
          <a:p>
            <a:r>
              <a:rPr lang="en-US" dirty="0">
                <a:effectLst/>
              </a:rPr>
              <a:t>                Large Print - $39.95 </a:t>
            </a:r>
          </a:p>
          <a:p>
            <a:r>
              <a:rPr lang="en-US" b="1" dirty="0">
                <a:effectLst/>
              </a:rPr>
              <a:t>Deadline</a:t>
            </a:r>
            <a:r>
              <a:rPr lang="en-US" dirty="0">
                <a:effectLst/>
              </a:rPr>
              <a:t> for submitting orders per ministry/ME will be </a:t>
            </a:r>
            <a:r>
              <a:rPr lang="en-US" b="1" u="sng" dirty="0">
                <a:effectLst/>
              </a:rPr>
              <a:t>OCTOBER 11</a:t>
            </a:r>
            <a:r>
              <a:rPr lang="en-US" dirty="0">
                <a:effectLst/>
              </a:rPr>
              <a:t>. </a:t>
            </a:r>
          </a:p>
          <a:p>
            <a:r>
              <a:rPr lang="en-US" b="1" dirty="0">
                <a:effectLst/>
              </a:rPr>
              <a:t>We will not be accepting orders</a:t>
            </a:r>
            <a:r>
              <a:rPr lang="en-US" dirty="0">
                <a:effectLst/>
              </a:rPr>
              <a:t> </a:t>
            </a:r>
            <a:r>
              <a:rPr lang="en-US" b="1" u="sng" dirty="0">
                <a:effectLst/>
              </a:rPr>
              <a:t>AFTER THE DEADLINE (OCTOBER 11).</a:t>
            </a:r>
            <a:r>
              <a:rPr lang="en-US" b="1" u="none" strike="noStrike" dirty="0">
                <a:effectLst/>
              </a:rPr>
              <a:t> </a:t>
            </a:r>
            <a:endParaRPr lang="en-US" dirty="0">
              <a:effectLst/>
            </a:endParaRPr>
          </a:p>
          <a:p>
            <a:r>
              <a:rPr lang="en-US" dirty="0">
                <a:effectLst/>
              </a:rPr>
              <a:t>You can either pay by check (payable to BLD Newark) or cash.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9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9/13/2019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9/13/2019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9/13/2019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9/13/2019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9/13/2019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2F9D736-79BE-4ADC-A757-02CF958764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989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60653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41011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0D423-4C58-4FBB-BA86-02EA520CD05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79053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0D423-4C58-4FBB-BA86-02EA520CD055}"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07267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9/13/2019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0D423-4C58-4FBB-BA86-02EA520CD055}"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05789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D423-4C58-4FBB-BA86-02EA520CD055}"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688967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492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945352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551145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276074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930238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401004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468283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63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9/13/2019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6685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1862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17890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384381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1B19E7-BC91-4186-93FD-7A758FD4E9A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617155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B19E7-BC91-4186-93FD-7A758FD4E9A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820079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B19E7-BC91-4186-93FD-7A758FD4E9AA}"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71352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B19E7-BC91-4186-93FD-7A758FD4E9AA}"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005098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19E7-BC91-4186-93FD-7A758FD4E9AA}"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74686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2407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9/13/2019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956564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889471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155120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681-310D-42BE-B1A9-1C3F2BFF4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ECEC5C-E41C-45B3-93B5-CCE15BFE7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FB4E1-22BC-44BC-A8F0-846CB5C7FBF3}"/>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A933E2A7-C853-4DFC-A134-EB1FD0F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376C-ACCE-448E-B3C0-5FBC7717A1E6}"/>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4160340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A803-D221-4317-B985-A6EFC4781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0F31-3528-411F-B757-5FC6B194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E0DD9-154F-453F-ADC1-53EFEF52D8CB}"/>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4868B9E0-07B4-4EEF-A474-93DAE4A8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40BC-C750-4600-920B-20CD3945A7F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552121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237-FAAE-4A30-A0F3-9FB2CF9651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6E13E4-27D2-4391-9901-F8D8F6713D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F8CB3-C217-44D6-97F5-7A0EBA3ED3D6}"/>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EBDFB18F-D328-4242-8487-A8E5F0C0F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1EFA-BD09-49B0-9377-48F104157BA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460779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7445-DEB0-4404-B9E6-8E176C4E5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85BDE-9503-4FC4-A5EE-7F6AAB6761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D0D27-FE0B-4ECC-A95F-E31C1DA003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694D-14DA-4EBE-A570-63F76771FCA3}"/>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6" name="Footer Placeholder 5">
            <a:extLst>
              <a:ext uri="{FF2B5EF4-FFF2-40B4-BE49-F238E27FC236}">
                <a16:creationId xmlns:a16="http://schemas.microsoft.com/office/drawing/2014/main" id="{CBBC6E40-8632-4AF9-AFCE-7D40C4015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B56CC-4571-421F-B0C9-F63BC6964F9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921432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D05-6DE3-4C80-9939-97DDA63B46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CE382-237A-43BC-9A73-25CD0D94F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0B8F9-41A7-49E3-9474-E2264CDF76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3D3-4147-4A0D-B80C-E440E309DF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2054-DD46-4CBB-A53D-8ADD18A37B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1DF-DCD4-47A1-9157-F2BEBCF7B0EC}"/>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8" name="Footer Placeholder 7">
            <a:extLst>
              <a:ext uri="{FF2B5EF4-FFF2-40B4-BE49-F238E27FC236}">
                <a16:creationId xmlns:a16="http://schemas.microsoft.com/office/drawing/2014/main" id="{AD8DDD7C-3FE3-458C-BBFA-39539BC5A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002DA-A077-499F-A086-79AC707E45E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815070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4FA-2324-4270-8028-EAA616D41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11595-4A0E-4924-BDE6-45715E4CA76E}"/>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4" name="Footer Placeholder 3">
            <a:extLst>
              <a:ext uri="{FF2B5EF4-FFF2-40B4-BE49-F238E27FC236}">
                <a16:creationId xmlns:a16="http://schemas.microsoft.com/office/drawing/2014/main" id="{8DB29020-EAC6-4FD9-A8C1-360E91DA7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2CD15-641D-4B88-9513-50EEED9A4EFB}"/>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071769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B1E2E-107B-4F5A-ADA5-93C834DFD08A}"/>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3" name="Footer Placeholder 2">
            <a:extLst>
              <a:ext uri="{FF2B5EF4-FFF2-40B4-BE49-F238E27FC236}">
                <a16:creationId xmlns:a16="http://schemas.microsoft.com/office/drawing/2014/main" id="{E4566A68-15F9-4928-AB44-97A4447E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460A0-365E-4F58-A58C-70FF17F4E40D}"/>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5464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9/13/2019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93D6-1D47-48E5-966A-E7A1B5C640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464028-7AC0-4861-9B01-553DCA9085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7AFE-0676-454B-9090-65221A0FD8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A0B48E-4124-4126-8E01-841A0EDD51C6}"/>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6" name="Footer Placeholder 5">
            <a:extLst>
              <a:ext uri="{FF2B5EF4-FFF2-40B4-BE49-F238E27FC236}">
                <a16:creationId xmlns:a16="http://schemas.microsoft.com/office/drawing/2014/main" id="{615A81FA-1DA3-4ABB-9F25-9D17615C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8C7D-8CFC-4E40-9048-E7C03A3AFC3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558240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940C-1C6A-42C1-9968-C996B4C30C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14CC3-9196-4044-A498-C6D94E5505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AF61CB-AFD5-42A9-AAAD-1DD3C873CD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D4EEC-0FA7-40D0-9328-B940720C0D1E}"/>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6" name="Footer Placeholder 5">
            <a:extLst>
              <a:ext uri="{FF2B5EF4-FFF2-40B4-BE49-F238E27FC236}">
                <a16:creationId xmlns:a16="http://schemas.microsoft.com/office/drawing/2014/main" id="{DF8356F0-4133-4120-9588-E5D135BF4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FD8D7-D94A-4EF5-878C-2B5B0744193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8048186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6D19-D853-418D-B54B-1DB908F1D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8AC15-D1C7-4D53-9AD6-C7FFD57C8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96C62-0CA4-474E-AC9A-0B6FC4966F44}"/>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AA0C856C-A540-4E47-BF11-157209AE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1B98-674F-4806-940F-37E06C49516A}"/>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172317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15ED-041F-4971-9BE5-1643753C6E9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A5931-8364-41D4-8F69-65A6DB5ED4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03BF-DC83-4D1F-A596-1C57538331EB}"/>
              </a:ext>
            </a:extLst>
          </p:cNvPr>
          <p:cNvSpPr>
            <a:spLocks noGrp="1"/>
          </p:cNvSpPr>
          <p:nvPr>
            <p:ph type="dt" sz="half" idx="10"/>
          </p:nvPr>
        </p:nvSpPr>
        <p:spPr/>
        <p:txBody>
          <a:body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4F0DFEE8-F500-4EAE-AF89-6BEFCF6E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0619D-7E1C-4A38-87FF-683D19F53967}"/>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3198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290026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623845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E76A8-FE90-4F08-B0F5-2EE728373872}"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868185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EE76A8-FE90-4F08-B0F5-2EE728373872}"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8207121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EE76A8-FE90-4F08-B0F5-2EE728373872}"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805448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EE76A8-FE90-4F08-B0F5-2EE728373872}"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62742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9/13/2019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76A8-FE90-4F08-B0F5-2EE728373872}"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537848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179842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3783136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9865802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7884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9/13/2019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9/13/2019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9/13/2019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D423-4C58-4FBB-BA86-02EA520CD055}" type="datetimeFigureOut">
              <a:rPr lang="en-US" smtClean="0"/>
              <a:t>9/13/2019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9D736-79BE-4ADC-A757-02CF9587642C}" type="slidenum">
              <a:rPr lang="en-US" smtClean="0"/>
              <a:t>‹#›</a:t>
            </a:fld>
            <a:endParaRPr lang="en-US"/>
          </a:p>
        </p:txBody>
      </p:sp>
    </p:spTree>
    <p:extLst>
      <p:ext uri="{BB962C8B-B14F-4D97-AF65-F5344CB8AC3E}">
        <p14:creationId xmlns:p14="http://schemas.microsoft.com/office/powerpoint/2010/main" val="181070127"/>
      </p:ext>
    </p:extLst>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 id="2147487275" r:id="rId12"/>
    <p:sldLayoutId id="2147487276" r:id="rId13"/>
    <p:sldLayoutId id="2147487277" r:id="rId14"/>
    <p:sldLayoutId id="2147487278" r:id="rId15"/>
    <p:sldLayoutId id="2147487279" r:id="rId16"/>
    <p:sldLayoutId id="21474872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19E7-BC91-4186-93FD-7A758FD4E9AA}" type="datetimeFigureOut">
              <a:rPr lang="en-US" smtClean="0"/>
              <a:t>9/13/2019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E43-0D4B-44DE-ABB6-96F836D036CB}" type="slidenum">
              <a:rPr lang="en-US" smtClean="0"/>
              <a:t>‹#›</a:t>
            </a:fld>
            <a:endParaRPr lang="en-US"/>
          </a:p>
        </p:txBody>
      </p:sp>
    </p:spTree>
    <p:extLst>
      <p:ext uri="{BB962C8B-B14F-4D97-AF65-F5344CB8AC3E}">
        <p14:creationId xmlns:p14="http://schemas.microsoft.com/office/powerpoint/2010/main" val="1688770626"/>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CCC8-1099-4549-B0DA-EE9B76864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9270F-A79C-47A0-812E-6EC0533A15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C5AB-0B14-441A-A04C-71D53BE99F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9698D-FC4E-4961-8A58-62E42DF8359C}" type="datetimeFigureOut">
              <a:rPr lang="en-US" smtClean="0"/>
              <a:t>9/13/2019</a:t>
            </a:fld>
            <a:endParaRPr lang="en-US"/>
          </a:p>
        </p:txBody>
      </p:sp>
      <p:sp>
        <p:nvSpPr>
          <p:cNvPr id="5" name="Footer Placeholder 4">
            <a:extLst>
              <a:ext uri="{FF2B5EF4-FFF2-40B4-BE49-F238E27FC236}">
                <a16:creationId xmlns:a16="http://schemas.microsoft.com/office/drawing/2014/main" id="{BC5CB65D-A40F-4C8A-BFD9-E6FAA6495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D74E4-1BA6-41C2-9120-64B707B3E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30EF42-96B2-466A-A4F4-3581C9018A72}" type="slidenum">
              <a:rPr lang="en-US" smtClean="0"/>
              <a:t>‹#›</a:t>
            </a:fld>
            <a:endParaRPr lang="en-US"/>
          </a:p>
        </p:txBody>
      </p:sp>
    </p:spTree>
    <p:extLst>
      <p:ext uri="{BB962C8B-B14F-4D97-AF65-F5344CB8AC3E}">
        <p14:creationId xmlns:p14="http://schemas.microsoft.com/office/powerpoint/2010/main" val="1650965728"/>
      </p:ext>
    </p:extLst>
  </p:cSld>
  <p:clrMap bg1="lt1" tx1="dk1" bg2="lt2" tx2="dk2" accent1="accent1" accent2="accent2" accent3="accent3" accent4="accent4" accent5="accent5" accent6="accent6" hlink="hlink" folHlink="folHlink"/>
  <p:sldLayoutIdLst>
    <p:sldLayoutId id="2147487294" r:id="rId1"/>
    <p:sldLayoutId id="2147487295" r:id="rId2"/>
    <p:sldLayoutId id="2147487296" r:id="rId3"/>
    <p:sldLayoutId id="2147487297" r:id="rId4"/>
    <p:sldLayoutId id="2147487298" r:id="rId5"/>
    <p:sldLayoutId id="2147487299" r:id="rId6"/>
    <p:sldLayoutId id="2147487300" r:id="rId7"/>
    <p:sldLayoutId id="2147487301" r:id="rId8"/>
    <p:sldLayoutId id="2147487302" r:id="rId9"/>
    <p:sldLayoutId id="2147487303" r:id="rId10"/>
    <p:sldLayoutId id="21474873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76A8-FE90-4F08-B0F5-2EE728373872}" type="datetimeFigureOut">
              <a:rPr lang="en-US" smtClean="0"/>
              <a:t>9/13/2019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CFD5D-6CE1-4A9D-B01D-364A74493242}" type="slidenum">
              <a:rPr lang="en-US" smtClean="0"/>
              <a:t>‹#›</a:t>
            </a:fld>
            <a:endParaRPr lang="en-US"/>
          </a:p>
        </p:txBody>
      </p:sp>
    </p:spTree>
    <p:extLst>
      <p:ext uri="{BB962C8B-B14F-4D97-AF65-F5344CB8AC3E}">
        <p14:creationId xmlns:p14="http://schemas.microsoft.com/office/powerpoint/2010/main" val="3042947293"/>
      </p:ext>
    </p:extLst>
  </p:cSld>
  <p:clrMap bg1="lt1" tx1="dk1" bg2="lt2" tx2="dk2" accent1="accent1" accent2="accent2" accent3="accent3" accent4="accent4" accent5="accent5" accent6="accent6" hlink="hlink" folHlink="folHlink"/>
  <p:sldLayoutIdLst>
    <p:sldLayoutId id="2147487306" r:id="rId1"/>
    <p:sldLayoutId id="2147487307" r:id="rId2"/>
    <p:sldLayoutId id="2147487308" r:id="rId3"/>
    <p:sldLayoutId id="2147487309" r:id="rId4"/>
    <p:sldLayoutId id="2147487310" r:id="rId5"/>
    <p:sldLayoutId id="2147487311" r:id="rId6"/>
    <p:sldLayoutId id="2147487312" r:id="rId7"/>
    <p:sldLayoutId id="2147487313" r:id="rId8"/>
    <p:sldLayoutId id="2147487314" r:id="rId9"/>
    <p:sldLayoutId id="2147487315" r:id="rId10"/>
    <p:sldLayoutId id="21474873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086443" y="3429000"/>
            <a:ext cx="7021474"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latin typeface="Tahoma" panose="020B0604030504040204" pitchFamily="34" charset="0"/>
                <a:ea typeface="Tahoma" panose="020B0604030504040204" pitchFamily="34" charset="0"/>
                <a:cs typeface="Tahoma" panose="020B0604030504040204" pitchFamily="34" charset="0"/>
              </a:rPr>
              <a:t>Sept</a:t>
            </a: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 13,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Sept. 20,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Formation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765464"/>
            <a:ext cx="9144000" cy="5092536"/>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96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“…go after the lost…” </a:t>
            </a:r>
          </a:p>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Lk 15:4b</a:t>
            </a:r>
            <a:endParaRPr lang="en-US" sz="1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DIRECTIONS</a:t>
            </a:r>
          </a:p>
        </p:txBody>
      </p:sp>
      <p:sp>
        <p:nvSpPr>
          <p:cNvPr id="5" name="Content Placeholder 2"/>
          <p:cNvSpPr>
            <a:spLocks noGrp="1"/>
          </p:cNvSpPr>
          <p:nvPr>
            <p:ph idx="1"/>
          </p:nvPr>
        </p:nvSpPr>
        <p:spPr>
          <a:xfrm>
            <a:off x="0" y="1684600"/>
            <a:ext cx="9143999" cy="5478200"/>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635000" indent="-635000">
              <a:spcBef>
                <a:spcPts val="0"/>
              </a:spcBef>
              <a:buClr>
                <a:srgbClr val="FFFFFF"/>
              </a:buClr>
              <a:buSzPct val="100000"/>
              <a:buFont typeface="+mj-lt"/>
              <a:buAutoNum type="arabicPeriod"/>
              <a:tabLst>
                <a:tab pos="750888" algn="l"/>
              </a:tabLst>
              <a:defRPr/>
            </a:pPr>
            <a:r>
              <a:rPr lang="en-US" sz="4800" b="1" spc="-300" dirty="0">
                <a:solidFill>
                  <a:srgbClr val="FFFFFF"/>
                </a:solidFill>
                <a:latin typeface="+mj-lt"/>
              </a:rPr>
              <a:t>Seek those who need to feel the love of God.</a:t>
            </a:r>
          </a:p>
          <a:p>
            <a:pPr marL="635000" indent="-635000">
              <a:spcBef>
                <a:spcPts val="0"/>
              </a:spcBef>
              <a:buClr>
                <a:srgbClr val="FFFFFF"/>
              </a:buClr>
              <a:buSzPct val="100000"/>
              <a:buFont typeface="+mj-lt"/>
              <a:buAutoNum type="arabicPeriod"/>
              <a:tabLst>
                <a:tab pos="682625" algn="l"/>
              </a:tabLst>
              <a:defRPr/>
            </a:pPr>
            <a:r>
              <a:rPr lang="en-US" sz="4800" b="1" spc="-300" dirty="0">
                <a:solidFill>
                  <a:srgbClr val="FFFFFF"/>
                </a:solidFill>
                <a:latin typeface="+mj-lt"/>
              </a:rPr>
              <a:t>Extend pastoral care out of love for others.</a:t>
            </a:r>
          </a:p>
          <a:p>
            <a:pPr marL="635000" indent="-635000">
              <a:spcBef>
                <a:spcPts val="0"/>
              </a:spcBef>
              <a:buClr>
                <a:srgbClr val="FFFFFF"/>
              </a:buClr>
              <a:buSzPct val="100000"/>
              <a:buFont typeface="+mj-lt"/>
              <a:buAutoNum type="arabicPeriod"/>
              <a:tabLst>
                <a:tab pos="635000" algn="l"/>
              </a:tabLst>
              <a:defRPr/>
            </a:pPr>
            <a:r>
              <a:rPr lang="en-US" sz="4800" b="1" spc="-300" dirty="0">
                <a:solidFill>
                  <a:srgbClr val="FFFFFF"/>
                </a:solidFill>
                <a:latin typeface="+mj-lt"/>
              </a:rPr>
              <a:t>Beware of self-righteousness.</a:t>
            </a:r>
            <a:endParaRPr lang="en-US" sz="48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2" y="2462546"/>
            <a:ext cx="9143998" cy="4776454"/>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7200" b="1" i="1" spc="-150" dirty="0">
                <a:ln/>
                <a:solidFill>
                  <a:srgbClr val="FFFFFF"/>
                </a:solidFill>
                <a:effectLst>
                  <a:outerShdw blurRad="38100" dist="38100" dir="2700000" algn="tl">
                    <a:srgbClr val="000000">
                      <a:alpha val="43137"/>
                    </a:srgbClr>
                  </a:outerShdw>
                </a:effectLst>
                <a:latin typeface="Times New Roman" pitchFamily="18" charset="0"/>
              </a:rPr>
              <a:t>“…there will be more joy in heaven over one sinner who repents…”            </a:t>
            </a:r>
          </a:p>
          <a:p>
            <a:pPr marL="0" indent="0" algn="ctr">
              <a:spcBef>
                <a:spcPct val="0"/>
              </a:spcBef>
              <a:buNone/>
            </a:pPr>
            <a:r>
              <a:rPr lang="en-US" sz="7200" b="1" i="1" spc="-150" dirty="0">
                <a:ln/>
                <a:solidFill>
                  <a:srgbClr val="FFFFFF"/>
                </a:solidFill>
                <a:effectLst>
                  <a:outerShdw blurRad="38100" dist="38100" dir="2700000" algn="tl">
                    <a:srgbClr val="000000">
                      <a:alpha val="43137"/>
                    </a:srgbClr>
                  </a:outerShdw>
                </a:effectLst>
                <a:latin typeface="Times New Roman" pitchFamily="18" charset="0"/>
              </a:rPr>
              <a:t>                      </a:t>
            </a:r>
            <a:r>
              <a:rPr lang="en-US" sz="6000" b="1" spc="-150" dirty="0">
                <a:ln/>
                <a:solidFill>
                  <a:srgbClr val="FFFFFF"/>
                </a:solidFill>
                <a:effectLst>
                  <a:outerShdw blurRad="38100" dist="38100" dir="2700000" algn="tl">
                    <a:srgbClr val="000000">
                      <a:alpha val="43137"/>
                    </a:srgbClr>
                  </a:outerShdw>
                </a:effectLst>
                <a:latin typeface="Times New Roman" pitchFamily="18" charset="0"/>
              </a:rPr>
              <a:t>Lk 15:7a</a:t>
            </a:r>
            <a:endParaRPr lang="en-US" sz="1000" b="1" spc="-150"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93" y="285644"/>
            <a:ext cx="8229600" cy="1143000"/>
          </a:xfrm>
          <a:effectLst>
            <a:glow rad="101600">
              <a:schemeClr val="accent1">
                <a:satMod val="175000"/>
                <a:alpha val="40000"/>
              </a:schemeClr>
            </a:glow>
            <a:outerShdw blurRad="50800" dist="38100" dir="2700000" algn="tl" rotWithShape="0">
              <a:prstClr val="black">
                <a:alpha val="40000"/>
              </a:prstClr>
            </a:outerShdw>
          </a:effectLst>
        </p:spPr>
        <p:txBody>
          <a:bodyPr>
            <a:noAutofit/>
          </a:bodyPr>
          <a:lstStyle/>
          <a:p>
            <a:pPr algn="ctr"/>
            <a:r>
              <a:rPr lang="en-US" sz="6600" b="1" dirty="0">
                <a:solidFill>
                  <a:srgbClr val="FFFF00"/>
                </a:solidFill>
                <a:effectLst>
                  <a:outerShdw blurRad="114300" dist="101600" dir="2700000" algn="tl" rotWithShape="0">
                    <a:srgbClr val="000000">
                      <a:alpha val="40000"/>
                    </a:srgbClr>
                  </a:outerShdw>
                </a:effectLst>
                <a:latin typeface="Arial Nova" panose="020B0504020202020204" pitchFamily="34" charset="0"/>
                <a:ea typeface="Batang" panose="02030600000101010101" pitchFamily="18" charset="-127"/>
              </a:rPr>
              <a:t>TEACHINGS</a:t>
            </a:r>
          </a:p>
        </p:txBody>
      </p:sp>
      <p:sp>
        <p:nvSpPr>
          <p:cNvPr id="4" name="Rectangle 3"/>
          <p:cNvSpPr/>
          <p:nvPr/>
        </p:nvSpPr>
        <p:spPr>
          <a:xfrm>
            <a:off x="-181487" y="1688269"/>
            <a:ext cx="9506973" cy="2677656"/>
          </a:xfrm>
          <a:prstGeom prst="rect">
            <a:avLst/>
          </a:prstGeom>
          <a:effectLst>
            <a:outerShdw blurRad="50800" dist="38100" dir="2700000" algn="tl" rotWithShape="0">
              <a:prstClr val="black">
                <a:alpha val="40000"/>
              </a:prstClr>
            </a:outerShdw>
          </a:effectLst>
        </p:spPr>
        <p:txBody>
          <a:bodyPr wrap="square">
            <a:spAutoFit/>
          </a:bodyPr>
          <a:lstStyle/>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Basics of Prayer – ME 52/SPE 21 / SE 39</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Christian Parenting – ME 51 &amp; 52 / SPE 21</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Encounter with Jesus – ME 49 &amp; 50 / SPE 20</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Healing and Deliverance – ME 47 &amp; 48 / SPE 19</a:t>
            </a:r>
          </a:p>
          <a:p>
            <a:pPr marL="735013" lvl="0" indent="-457200" fontAlgn="auto">
              <a:spcBef>
                <a:spcPts val="0"/>
              </a:spcBef>
              <a:spcAft>
                <a:spcPts val="0"/>
              </a:spcAft>
              <a:buFont typeface="Arial" panose="020B0604020202020204" pitchFamily="34" charset="0"/>
              <a:buChar char="•"/>
              <a:defRPr/>
            </a:pPr>
            <a:endParaRPr kumimoji="0" lang="en-US" sz="2400" b="1" i="0" u="none" strike="noStrike" kern="0" cap="none" spc="0" normalizeH="0" baseline="0" noProof="0" dirty="0">
              <a:ln w="0"/>
              <a:solidFill>
                <a:srgbClr val="FFFF00"/>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5" name="Rectangle 4"/>
          <p:cNvSpPr/>
          <p:nvPr/>
        </p:nvSpPr>
        <p:spPr>
          <a:xfrm>
            <a:off x="835132" y="4625550"/>
            <a:ext cx="7367723" cy="14465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Sat., </a:t>
            </a:r>
            <a:r>
              <a:rPr lang="en-US" sz="4400" b="1" kern="0" dirty="0">
                <a:solidFill>
                  <a:srgbClr val="FFFFFF"/>
                </a:solidFill>
                <a:effectLst>
                  <a:outerShdw blurRad="38100" dist="38100" dir="2700000" algn="tl">
                    <a:srgbClr val="000000">
                      <a:alpha val="43137"/>
                    </a:srgbClr>
                  </a:outerShdw>
                </a:effectLst>
                <a:latin typeface="Arial Nova" panose="020B0504020202020204" pitchFamily="34" charset="0"/>
              </a:rPr>
              <a:t>Sept</a:t>
            </a: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 21, 2019, 1- 6 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 @ DMP Classroom</a:t>
            </a:r>
          </a:p>
        </p:txBody>
      </p:sp>
    </p:spTree>
    <p:extLst>
      <p:ext uri="{BB962C8B-B14F-4D97-AF65-F5344CB8AC3E}">
        <p14:creationId xmlns:p14="http://schemas.microsoft.com/office/powerpoint/2010/main" val="36802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84" y="13819"/>
            <a:ext cx="4659406" cy="37719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847"/>
          <a:stretch/>
        </p:blipFill>
        <p:spPr>
          <a:xfrm>
            <a:off x="2065606" y="2676401"/>
            <a:ext cx="4800662" cy="4181599"/>
          </a:xfrm>
          <a:prstGeom prst="rect">
            <a:avLst/>
          </a:prstGeom>
        </p:spPr>
      </p:pic>
      <p:sp>
        <p:nvSpPr>
          <p:cNvPr id="2" name="Rectangle 1"/>
          <p:cNvSpPr/>
          <p:nvPr/>
        </p:nvSpPr>
        <p:spPr>
          <a:xfrm>
            <a:off x="4107609" y="607107"/>
            <a:ext cx="4475905" cy="2862322"/>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Life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Spirit</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p>
          <a:p>
            <a:pPr marL="0" marR="0" lvl="0" indent="0" algn="l" defTabSz="29527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Seminar</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#52</a:t>
            </a:r>
          </a:p>
        </p:txBody>
      </p:sp>
      <p:sp>
        <p:nvSpPr>
          <p:cNvPr id="3" name="Rectangle 2"/>
          <p:cNvSpPr/>
          <p:nvPr/>
        </p:nvSpPr>
        <p:spPr>
          <a:xfrm>
            <a:off x="515379" y="4095009"/>
            <a:ext cx="4981813" cy="923330"/>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0">
                  <a:solidFill>
                    <a:srgbClr val="4472C4">
                      <a:alpha val="71000"/>
                    </a:srgbClr>
                  </a:solidFill>
                </a:ln>
                <a:solidFill>
                  <a:prstClr val="white"/>
                </a:solidFill>
                <a:effectLst>
                  <a:outerShdw blurRad="50800" dist="38100" dir="10800000" algn="r"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October. 4 - 6, 2019</a:t>
            </a:r>
          </a:p>
        </p:txBody>
      </p:sp>
      <p:sp>
        <p:nvSpPr>
          <p:cNvPr id="9" name="Rectangle 8"/>
          <p:cNvSpPr/>
          <p:nvPr/>
        </p:nvSpPr>
        <p:spPr>
          <a:xfrm>
            <a:off x="555938" y="5124862"/>
            <a:ext cx="6563015" cy="1323439"/>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Contacts: Earl &amp; Flo </a:t>
            </a:r>
            <a:r>
              <a:rPr kumimoji="0" lang="en-US" sz="4400" b="1" i="0" u="none" strike="noStrike" kern="1200" cap="none" spc="-150" normalizeH="0" baseline="0" noProof="0" dirty="0" err="1">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Manguiat</a:t>
            </a:r>
            <a:endPar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                        bldnewarklsa@gmail.com</a:t>
            </a:r>
          </a:p>
        </p:txBody>
      </p:sp>
      <p:pic>
        <p:nvPicPr>
          <p:cNvPr id="5" name="Picture 4">
            <a:extLst>
              <a:ext uri="{FF2B5EF4-FFF2-40B4-BE49-F238E27FC236}">
                <a16:creationId xmlns:a16="http://schemas.microsoft.com/office/drawing/2014/main" id="{808C01DB-8992-4F80-B41A-EC83333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653" y="6141406"/>
            <a:ext cx="463595" cy="460751"/>
          </a:xfrm>
          <a:prstGeom prst="rect">
            <a:avLst/>
          </a:prstGeom>
        </p:spPr>
      </p:pic>
      <p:sp>
        <p:nvSpPr>
          <p:cNvPr id="10" name="Rectangle 9">
            <a:extLst>
              <a:ext uri="{FF2B5EF4-FFF2-40B4-BE49-F238E27FC236}">
                <a16:creationId xmlns:a16="http://schemas.microsoft.com/office/drawing/2014/main" id="{D5A50AFD-3441-4597-BFAF-76558413065F}"/>
              </a:ext>
            </a:extLst>
          </p:cNvPr>
          <p:cNvSpPr/>
          <p:nvPr/>
        </p:nvSpPr>
        <p:spPr>
          <a:xfrm>
            <a:off x="8060936" y="6581001"/>
            <a:ext cx="1002197" cy="2769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solidFill>
                  <a:prstClr val="white"/>
                </a:solidFill>
                <a:effectLst/>
                <a:uLnTx/>
                <a:uFillTx/>
                <a:latin typeface="Georgia" panose="02040502050405020303" pitchFamily="18" charset="0"/>
                <a:ea typeface="+mn-ea"/>
                <a:cs typeface="Arial" charset="0"/>
              </a:rPr>
              <a:t>BLD Newark</a:t>
            </a:r>
          </a:p>
        </p:txBody>
      </p:sp>
    </p:spTree>
    <p:extLst>
      <p:ext uri="{BB962C8B-B14F-4D97-AF65-F5344CB8AC3E}">
        <p14:creationId xmlns:p14="http://schemas.microsoft.com/office/powerpoint/2010/main" val="6464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EB0C8-97EA-468E-B6F0-B8978B94B063}"/>
              </a:ext>
            </a:extLst>
          </p:cNvPr>
          <p:cNvPicPr>
            <a:picLocks noChangeAspect="1"/>
          </p:cNvPicPr>
          <p:nvPr/>
        </p:nvPicPr>
        <p:blipFill rotWithShape="1">
          <a:blip r:embed="rId2">
            <a:extLst>
              <a:ext uri="{28A0092B-C50C-407E-A947-70E740481C1C}">
                <a14:useLocalDpi xmlns:a14="http://schemas.microsoft.com/office/drawing/2010/main" val="0"/>
              </a:ext>
            </a:extLst>
          </a:blip>
          <a:srcRect l="16548" r="13452"/>
          <a:stretch/>
        </p:blipFill>
        <p:spPr>
          <a:xfrm>
            <a:off x="20" y="10"/>
            <a:ext cx="9143980" cy="6857990"/>
          </a:xfrm>
          <a:prstGeom prst="rect">
            <a:avLst/>
          </a:prstGeom>
        </p:spPr>
      </p:pic>
      <p:grpSp>
        <p:nvGrpSpPr>
          <p:cNvPr id="10" name="Group 9">
            <a:extLst>
              <a:ext uri="{FF2B5EF4-FFF2-40B4-BE49-F238E27FC236}">
                <a16:creationId xmlns:a16="http://schemas.microsoft.com/office/drawing/2014/main" id="{1A988B29-0F1A-42CC-8C96-8ED86618D020}"/>
              </a:ext>
            </a:extLst>
          </p:cNvPr>
          <p:cNvGrpSpPr/>
          <p:nvPr/>
        </p:nvGrpSpPr>
        <p:grpSpPr>
          <a:xfrm>
            <a:off x="444844" y="-240632"/>
            <a:ext cx="7982464" cy="3144253"/>
            <a:chOff x="444844" y="0"/>
            <a:chExt cx="7982464" cy="3144253"/>
          </a:xfrm>
        </p:grpSpPr>
        <p:pic>
          <p:nvPicPr>
            <p:cNvPr id="7" name="Picture 6">
              <a:extLst>
                <a:ext uri="{FF2B5EF4-FFF2-40B4-BE49-F238E27FC236}">
                  <a16:creationId xmlns:a16="http://schemas.microsoft.com/office/drawing/2014/main" id="{D51ACB59-2FC4-457A-AB69-4FB824414816}"/>
                </a:ext>
              </a:extLst>
            </p:cNvPr>
            <p:cNvPicPr>
              <a:picLocks noChangeAspect="1"/>
            </p:cNvPicPr>
            <p:nvPr/>
          </p:nvPicPr>
          <p:blipFill>
            <a:blip r:embed="rId3"/>
            <a:stretch>
              <a:fillRect/>
            </a:stretch>
          </p:blipFill>
          <p:spPr>
            <a:xfrm>
              <a:off x="444844" y="0"/>
              <a:ext cx="7982464" cy="3144253"/>
            </a:xfrm>
            <a:prstGeom prst="rect">
              <a:avLst/>
            </a:prstGeom>
          </p:spPr>
        </p:pic>
        <p:sp>
          <p:nvSpPr>
            <p:cNvPr id="9" name="Rectangle 8">
              <a:extLst>
                <a:ext uri="{FF2B5EF4-FFF2-40B4-BE49-F238E27FC236}">
                  <a16:creationId xmlns:a16="http://schemas.microsoft.com/office/drawing/2014/main" id="{BE0AB6BA-100C-4E1A-942B-DDA8F48E8332}"/>
                </a:ext>
              </a:extLst>
            </p:cNvPr>
            <p:cNvSpPr/>
            <p:nvPr/>
          </p:nvSpPr>
          <p:spPr>
            <a:xfrm>
              <a:off x="716692" y="1749891"/>
              <a:ext cx="7562334"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Berlin Sans FB Demi" panose="020E0802020502020306" pitchFamily="34" charset="0"/>
                  <a:ea typeface="+mn-ea"/>
                  <a:cs typeface="Arial" charset="0"/>
                </a:rPr>
                <a:t>Crossing #20</a:t>
              </a:r>
            </a:p>
          </p:txBody>
        </p:sp>
      </p:grpSp>
      <p:sp>
        <p:nvSpPr>
          <p:cNvPr id="12" name="Rectangle 11">
            <a:extLst>
              <a:ext uri="{FF2B5EF4-FFF2-40B4-BE49-F238E27FC236}">
                <a16:creationId xmlns:a16="http://schemas.microsoft.com/office/drawing/2014/main" id="{C2FBD5CE-0EF5-4663-911A-5372BFBB4318}"/>
              </a:ext>
            </a:extLst>
          </p:cNvPr>
          <p:cNvSpPr/>
          <p:nvPr/>
        </p:nvSpPr>
        <p:spPr>
          <a:xfrm>
            <a:off x="899434" y="2503954"/>
            <a:ext cx="7073283"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“…let the children come to me…”</a:t>
            </a:r>
          </a:p>
        </p:txBody>
      </p:sp>
      <p:sp>
        <p:nvSpPr>
          <p:cNvPr id="13" name="Rectangle 12">
            <a:extLst>
              <a:ext uri="{FF2B5EF4-FFF2-40B4-BE49-F238E27FC236}">
                <a16:creationId xmlns:a16="http://schemas.microsoft.com/office/drawing/2014/main" id="{25BA862F-F330-4E11-A4D2-4DAC0384F6F7}"/>
              </a:ext>
            </a:extLst>
          </p:cNvPr>
          <p:cNvSpPr/>
          <p:nvPr/>
        </p:nvSpPr>
        <p:spPr>
          <a:xfrm>
            <a:off x="599171" y="3770796"/>
            <a:ext cx="8833587" cy="2616101"/>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FF00"/>
                </a:solidFill>
                <a:effectLst>
                  <a:outerShdw blurRad="38100" dist="38100" dir="2700000" algn="tl">
                    <a:srgbClr val="000000">
                      <a:alpha val="43137"/>
                    </a:srgbClr>
                  </a:outerShdw>
                </a:effectLst>
                <a:uLnTx/>
                <a:uFillTx/>
                <a:latin typeface="Arial Nova" panose="020B0504020202020204" pitchFamily="34" charset="0"/>
                <a:ea typeface="+mn-ea"/>
                <a:cs typeface="Arial" panose="020B0604020202020204" pitchFamily="34" charset="0"/>
              </a:rPr>
              <a:t>October 4 - 6,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Fellowship Deaconry Ministries</a:t>
            </a:r>
            <a:b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b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​3575 Valley Road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Liberty Corner, NJ 07938</a:t>
            </a:r>
            <a:endParaRPr kumimoji="0" lang="en-US" sz="4000" b="1" i="0" u="none" strike="noStrike" kern="1200" cap="none" spc="0" normalizeH="0" baseline="0" noProof="0" dirty="0">
              <a:ln w="0"/>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71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E003C-7876-4FBB-8107-4EB20864ECBD}"/>
              </a:ext>
            </a:extLst>
          </p:cNvPr>
          <p:cNvPicPr>
            <a:picLocks noChangeAspect="1"/>
          </p:cNvPicPr>
          <p:nvPr/>
        </p:nvPicPr>
        <p:blipFill>
          <a:blip r:embed="rId2"/>
          <a:stretch>
            <a:fillRect/>
          </a:stretch>
        </p:blipFill>
        <p:spPr>
          <a:xfrm>
            <a:off x="1697245" y="1547914"/>
            <a:ext cx="1847595" cy="1967522"/>
          </a:xfrm>
          <a:prstGeom prst="rect">
            <a:avLst/>
          </a:prstGeom>
          <a:ln>
            <a:noFill/>
          </a:ln>
          <a:effectLst>
            <a:softEdge rad="112500"/>
          </a:effectLst>
        </p:spPr>
      </p:pic>
      <p:sp>
        <p:nvSpPr>
          <p:cNvPr id="7" name="Rectangle 6">
            <a:extLst>
              <a:ext uri="{FF2B5EF4-FFF2-40B4-BE49-F238E27FC236}">
                <a16:creationId xmlns:a16="http://schemas.microsoft.com/office/drawing/2014/main" id="{EE8BD8F5-6216-4714-A60F-3B10B0944AFC}"/>
              </a:ext>
            </a:extLst>
          </p:cNvPr>
          <p:cNvSpPr/>
          <p:nvPr/>
        </p:nvSpPr>
        <p:spPr>
          <a:xfrm>
            <a:off x="3448514" y="1945012"/>
            <a:ext cx="4800600"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Drawing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Oct. 18, 2019 @ 10:30pm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Divine Mercy Parish</a:t>
            </a:r>
          </a:p>
        </p:txBody>
      </p:sp>
      <p:graphicFrame>
        <p:nvGraphicFramePr>
          <p:cNvPr id="8" name="Table 7">
            <a:extLst>
              <a:ext uri="{FF2B5EF4-FFF2-40B4-BE49-F238E27FC236}">
                <a16:creationId xmlns:a16="http://schemas.microsoft.com/office/drawing/2014/main" id="{E5D7AC89-DBAA-4380-B7CD-3612C5EBA3E3}"/>
              </a:ext>
            </a:extLst>
          </p:cNvPr>
          <p:cNvGraphicFramePr>
            <a:graphicFrameLocks noGrp="1"/>
          </p:cNvGraphicFramePr>
          <p:nvPr>
            <p:extLst/>
          </p:nvPr>
        </p:nvGraphicFramePr>
        <p:xfrm>
          <a:off x="1182282" y="3754726"/>
          <a:ext cx="7759519" cy="2675384"/>
        </p:xfrm>
        <a:graphic>
          <a:graphicData uri="http://schemas.openxmlformats.org/drawingml/2006/table">
            <a:tbl>
              <a:tblPr bandRow="1">
                <a:tableStyleId>{5C22544A-7EE6-4342-B048-85BDC9FD1C3A}</a:tableStyleId>
              </a:tblPr>
              <a:tblGrid>
                <a:gridCol w="1194906">
                  <a:extLst>
                    <a:ext uri="{9D8B030D-6E8A-4147-A177-3AD203B41FA5}">
                      <a16:colId xmlns:a16="http://schemas.microsoft.com/office/drawing/2014/main" val="2997951036"/>
                    </a:ext>
                  </a:extLst>
                </a:gridCol>
                <a:gridCol w="5089420">
                  <a:extLst>
                    <a:ext uri="{9D8B030D-6E8A-4147-A177-3AD203B41FA5}">
                      <a16:colId xmlns:a16="http://schemas.microsoft.com/office/drawing/2014/main" val="3214801106"/>
                    </a:ext>
                  </a:extLst>
                </a:gridCol>
                <a:gridCol w="1475193">
                  <a:extLst>
                    <a:ext uri="{9D8B030D-6E8A-4147-A177-3AD203B41FA5}">
                      <a16:colId xmlns:a16="http://schemas.microsoft.com/office/drawing/2014/main" val="639858694"/>
                    </a:ext>
                  </a:extLst>
                </a:gridCol>
              </a:tblGrid>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st</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9-Day Trip to the Holy Land for 2 </a:t>
                      </a:r>
                    </a:p>
                    <a:p>
                      <a:pPr marL="0" marR="0" algn="ctr">
                        <a:lnSpc>
                          <a:spcPct val="107000"/>
                        </a:lnSpc>
                        <a:spcBef>
                          <a:spcPts val="0"/>
                        </a:spcBef>
                        <a:spcAft>
                          <a:spcPts val="0"/>
                        </a:spcAft>
                      </a:pPr>
                      <a:r>
                        <a:rPr lang="en-US" sz="2100" b="0" spc="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Mar 29-Apr 8,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$7,000</a:t>
                      </a:r>
                    </a:p>
                  </a:txBody>
                  <a:tcPr marL="51435" marR="51435" marT="0" marB="0"/>
                </a:tc>
                <a:extLst>
                  <a:ext uri="{0D108BD9-81ED-4DB2-BD59-A6C34878D82A}">
                    <a16:rowId xmlns:a16="http://schemas.microsoft.com/office/drawing/2014/main" val="263029941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nd</a:t>
                      </a: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 </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5-Night Cruise  to Bermuda  for 2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Oct 31-Nov 5,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$1,264</a:t>
                      </a:r>
                    </a:p>
                  </a:txBody>
                  <a:tcPr marL="51435" marR="51435" marT="0" marB="0"/>
                </a:tc>
                <a:extLst>
                  <a:ext uri="{0D108BD9-81ED-4DB2-BD59-A6C34878D82A}">
                    <a16:rowId xmlns:a16="http://schemas.microsoft.com/office/drawing/2014/main" val="349882628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3</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rd</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Samsung 43” Class 4K UHD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LED LCD Smart TV</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$280</a:t>
                      </a:r>
                    </a:p>
                  </a:txBody>
                  <a:tcPr marL="51435" marR="51435" marT="0" marB="0"/>
                </a:tc>
                <a:extLst>
                  <a:ext uri="{0D108BD9-81ED-4DB2-BD59-A6C34878D82A}">
                    <a16:rowId xmlns:a16="http://schemas.microsoft.com/office/drawing/2014/main" val="2327510387"/>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Other</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 Consolation Gift Cards of $100 each</a:t>
                      </a:r>
                    </a:p>
                    <a:p>
                      <a:pPr marL="0" marR="0" algn="ctr">
                        <a:lnSpc>
                          <a:spcPct val="107000"/>
                        </a:lnSpc>
                        <a:spcBef>
                          <a:spcPts val="0"/>
                        </a:spcBef>
                        <a:spcAft>
                          <a:spcPts val="0"/>
                        </a:spcAft>
                      </a:pP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$1,000</a:t>
                      </a:r>
                    </a:p>
                  </a:txBody>
                  <a:tcPr marL="51435" marR="51435" marT="0" marB="0"/>
                </a:tc>
                <a:extLst>
                  <a:ext uri="{0D108BD9-81ED-4DB2-BD59-A6C34878D82A}">
                    <a16:rowId xmlns:a16="http://schemas.microsoft.com/office/drawing/2014/main" val="1930185314"/>
                  </a:ext>
                </a:extLst>
              </a:tr>
            </a:tbl>
          </a:graphicData>
        </a:graphic>
      </p:graphicFrame>
      <p:sp>
        <p:nvSpPr>
          <p:cNvPr id="9" name="Rectangle 8">
            <a:extLst>
              <a:ext uri="{FF2B5EF4-FFF2-40B4-BE49-F238E27FC236}">
                <a16:creationId xmlns:a16="http://schemas.microsoft.com/office/drawing/2014/main" id="{87EEF58E-DE4E-4423-A5C9-C2CE0675094B}"/>
              </a:ext>
            </a:extLst>
          </p:cNvPr>
          <p:cNvSpPr/>
          <p:nvPr/>
        </p:nvSpPr>
        <p:spPr>
          <a:xfrm>
            <a:off x="490042" y="187767"/>
            <a:ext cx="9144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BLD NEWARK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30ACEC"/>
                  </a:solidFill>
                  <a:prstDash val="solid"/>
                </a:ln>
                <a:solidFill>
                  <a:srgbClr val="30ACEC">
                    <a:lumMod val="50000"/>
                  </a:srgbClr>
                </a:solidFill>
                <a:effectLst>
                  <a:outerShdw dist="38100" dir="2640000" algn="bl" rotWithShape="0">
                    <a:srgbClr val="30ACEC"/>
                  </a:outerShdw>
                </a:effectLst>
                <a:uLnTx/>
                <a:uFillTx/>
                <a:latin typeface="Tahoma" panose="020B0604030504040204" pitchFamily="34" charset="0"/>
                <a:ea typeface="Tahoma" panose="020B0604030504040204" pitchFamily="34" charset="0"/>
                <a:cs typeface="Tahoma" panose="020B0604030504040204" pitchFamily="34" charset="0"/>
              </a:rPr>
              <a:t>2019 Community Fundraising Event</a:t>
            </a:r>
          </a:p>
        </p:txBody>
      </p:sp>
      <p:pic>
        <p:nvPicPr>
          <p:cNvPr id="10" name="Picture 9">
            <a:extLst>
              <a:ext uri="{FF2B5EF4-FFF2-40B4-BE49-F238E27FC236}">
                <a16:creationId xmlns:a16="http://schemas.microsoft.com/office/drawing/2014/main" id="{81B81577-0124-4327-B25E-E08DA1A24E06}"/>
              </a:ext>
            </a:extLst>
          </p:cNvPr>
          <p:cNvPicPr>
            <a:picLocks noChangeAspect="1"/>
          </p:cNvPicPr>
          <p:nvPr/>
        </p:nvPicPr>
        <p:blipFill>
          <a:blip r:embed="rId3"/>
          <a:stretch>
            <a:fillRect/>
          </a:stretch>
        </p:blipFill>
        <p:spPr>
          <a:xfrm>
            <a:off x="1308280" y="2903867"/>
            <a:ext cx="1155851" cy="958825"/>
          </a:xfrm>
          <a:prstGeom prst="rect">
            <a:avLst/>
          </a:prstGeom>
        </p:spPr>
      </p:pic>
    </p:spTree>
    <p:extLst>
      <p:ext uri="{BB962C8B-B14F-4D97-AF65-F5344CB8AC3E}">
        <p14:creationId xmlns:p14="http://schemas.microsoft.com/office/powerpoint/2010/main" val="128210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EF58E-DE4E-4423-A5C9-C2CE0675094B}"/>
              </a:ext>
            </a:extLst>
          </p:cNvPr>
          <p:cNvSpPr/>
          <p:nvPr/>
        </p:nvSpPr>
        <p:spPr>
          <a:xfrm>
            <a:off x="0" y="857250"/>
            <a:ext cx="9144000" cy="923330"/>
          </a:xfrm>
          <a:prstGeom prst="rect">
            <a:avLst/>
          </a:prstGeom>
        </p:spPr>
        <p:txBody>
          <a:bodyPr wrap="square">
            <a:spAutoFit/>
          </a:bodyPr>
          <a:lstStyle/>
          <a:p>
            <a:pPr algn="ctr" defTabSz="685800" fontAlgn="auto">
              <a:spcBef>
                <a:spcPts val="0"/>
              </a:spcBef>
              <a:spcAft>
                <a:spcPts val="0"/>
              </a:spcAft>
            </a:pPr>
            <a:r>
              <a:rPr lang="en-US" sz="3000" b="1" spc="225"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BLD NEWARK</a:t>
            </a:r>
          </a:p>
          <a:p>
            <a:pPr algn="ctr" defTabSz="685800" fontAlgn="auto">
              <a:spcBef>
                <a:spcPts val="0"/>
              </a:spcBef>
              <a:spcAft>
                <a:spcPts val="0"/>
              </a:spcAft>
            </a:pPr>
            <a:r>
              <a:rPr lang="en-US" sz="2400" b="1" dirty="0">
                <a:ln w="12700">
                  <a:solidFill>
                    <a:srgbClr val="4472C4"/>
                  </a:solidFill>
                  <a:prstDash val="solid"/>
                </a:ln>
                <a:solidFill>
                  <a:srgbClr val="4472C4">
                    <a:lumMod val="50000"/>
                  </a:srgbClr>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2019 Community Fundraising Event</a:t>
            </a:r>
          </a:p>
        </p:txBody>
      </p:sp>
      <p:sp>
        <p:nvSpPr>
          <p:cNvPr id="19" name="Rectangle 18">
            <a:extLst>
              <a:ext uri="{FF2B5EF4-FFF2-40B4-BE49-F238E27FC236}">
                <a16:creationId xmlns:a16="http://schemas.microsoft.com/office/drawing/2014/main" id="{19A31971-4794-47EE-BA77-AC1A839D3788}"/>
              </a:ext>
            </a:extLst>
          </p:cNvPr>
          <p:cNvSpPr/>
          <p:nvPr/>
        </p:nvSpPr>
        <p:spPr>
          <a:xfrm>
            <a:off x="0" y="5243123"/>
            <a:ext cx="9144000" cy="715581"/>
          </a:xfrm>
          <a:prstGeom prst="rect">
            <a:avLst/>
          </a:prstGeom>
        </p:spPr>
        <p:txBody>
          <a:bodyPr wrap="square">
            <a:spAutoFit/>
          </a:bodyPr>
          <a:lstStyle/>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Fundraising Committee Members will be at the back of the auditorium before &amp; after worship,</a:t>
            </a:r>
          </a:p>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to collect ticket and remittance form with payments, and to answer any questions.</a:t>
            </a:r>
          </a:p>
          <a:p>
            <a:pPr algn="ctr" defTabSz="685800" fontAlgn="auto">
              <a:spcBef>
                <a:spcPts val="0"/>
              </a:spcBef>
              <a:spcAft>
                <a:spcPts val="0"/>
              </a:spcAft>
            </a:pPr>
            <a:r>
              <a:rPr lang="en-US" sz="135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Remittance forms are available @ www.bldnewark.com</a:t>
            </a:r>
            <a:endParaRPr lang="en-US" sz="135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59926B8-0462-4AB9-83F1-858C3AC378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Lst>
          </a:blip>
          <a:stretch>
            <a:fillRect/>
          </a:stretch>
        </p:blipFill>
        <p:spPr>
          <a:xfrm>
            <a:off x="457200" y="2032907"/>
            <a:ext cx="8229600" cy="2795954"/>
          </a:xfrm>
          <a:prstGeom prst="rect">
            <a:avLst/>
          </a:prstGeom>
          <a:ln w="22225">
            <a:solidFill>
              <a:srgbClr val="0000FF"/>
            </a:solidFill>
          </a:ln>
        </p:spPr>
      </p:pic>
    </p:spTree>
    <p:extLst>
      <p:ext uri="{BB962C8B-B14F-4D97-AF65-F5344CB8AC3E}">
        <p14:creationId xmlns:p14="http://schemas.microsoft.com/office/powerpoint/2010/main" val="1031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2"/>
            <a:ext cx="9144000" cy="2222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tabLst>
                <a:tab pos="4287838" algn="l"/>
              </a:tabLst>
            </a:pPr>
            <a:r>
              <a:rPr lang="en-US" sz="8000" b="1" dirty="0">
                <a:ln/>
                <a:solidFill>
                  <a:schemeClr val="accent3"/>
                </a:solidFill>
              </a:rPr>
              <a:t> </a:t>
            </a:r>
            <a:r>
              <a:rPr lang="en-US" sz="8800" b="1" dirty="0">
                <a:ln/>
                <a:solidFill>
                  <a:srgbClr val="FFFF00"/>
                </a:solidFill>
                <a:effectLst>
                  <a:outerShdw blurRad="50800" dist="38100" dir="2700000" algn="tl" rotWithShape="0">
                    <a:prstClr val="black">
                      <a:alpha val="40000"/>
                    </a:prstClr>
                  </a:outerShdw>
                </a:effectLst>
                <a:latin typeface="Book Antiqua" panose="02040602050305030304" pitchFamily="18" charset="0"/>
              </a:rPr>
              <a:t>2020 Magnificats Renewal</a:t>
            </a:r>
            <a:endParaRPr lang="en-US" sz="8000" b="1" dirty="0">
              <a:ln/>
              <a:solidFill>
                <a:srgbClr val="FFFF00"/>
              </a:solidFill>
              <a:effectLst>
                <a:outerShdw blurRad="50800" dist="38100" dir="2700000" algn="tl" rotWithShape="0">
                  <a:prstClr val="black">
                    <a:alpha val="40000"/>
                  </a:prstClr>
                </a:outerShdw>
              </a:effectLst>
              <a:latin typeface="Book Antiqua" panose="02040602050305030304" pitchFamily="18" charset="0"/>
            </a:endParaRPr>
          </a:p>
        </p:txBody>
      </p:sp>
      <p:sp>
        <p:nvSpPr>
          <p:cNvPr id="4" name="Title 1"/>
          <p:cNvSpPr txBox="1">
            <a:spLocks/>
          </p:cNvSpPr>
          <p:nvPr/>
        </p:nvSpPr>
        <p:spPr>
          <a:xfrm>
            <a:off x="915771" y="4348660"/>
            <a:ext cx="8387255" cy="2777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rPr>
              <a:t>Please submit orders and payments per Ministry/or M.E. class to Marc / Emma.</a:t>
            </a:r>
            <a:endParaRPr kumimoji="0" lang="en-US" sz="66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endParaRPr>
          </a:p>
        </p:txBody>
      </p:sp>
      <p:sp>
        <p:nvSpPr>
          <p:cNvPr id="5" name="Title 1"/>
          <p:cNvSpPr txBox="1">
            <a:spLocks/>
          </p:cNvSpPr>
          <p:nvPr/>
        </p:nvSpPr>
        <p:spPr>
          <a:xfrm>
            <a:off x="-139148" y="2680140"/>
            <a:ext cx="9144000" cy="222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150" normalizeH="0" baseline="0" noProof="0" dirty="0">
                <a:ln w="0"/>
                <a:solidFill>
                  <a:srgbClr val="69676D"/>
                </a:solidFill>
                <a:effectLst>
                  <a:innerShdw blurRad="63500" dist="50800" dir="13500000">
                    <a:srgbClr val="000000">
                      <a:alpha val="50000"/>
                    </a:srgbClr>
                  </a:innerShdw>
                </a:effectLst>
                <a:uLnTx/>
                <a:uFillTx/>
                <a:latin typeface="Lucida Sans"/>
                <a:ea typeface="+mj-ea"/>
                <a:cs typeface="+mj-cs"/>
              </a:rPr>
              <a:t> </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Deadline: Oct </a:t>
            </a:r>
            <a:r>
              <a:rPr lang="en-US" sz="6600" b="1" spc="-150" dirty="0">
                <a:ln w="0"/>
                <a:solidFill>
                  <a:srgbClr val="C9C2D1">
                    <a:lumMod val="20000"/>
                    <a:lumOff val="80000"/>
                  </a:srgbClr>
                </a:solidFill>
                <a:effectLst>
                  <a:innerShdw blurRad="63500" dist="50800" dir="13500000">
                    <a:srgbClr val="000000">
                      <a:alpha val="50000"/>
                    </a:srgbClr>
                  </a:innerShdw>
                </a:effectLst>
                <a:latin typeface="Book Antiqua" panose="02040602050305030304" pitchFamily="18" charset="0"/>
              </a:rPr>
              <a:t>11</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 2019</a:t>
            </a:r>
            <a:endParaRPr kumimoji="0" lang="en-US" sz="72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endParaRPr>
          </a:p>
        </p:txBody>
      </p:sp>
    </p:spTree>
    <p:extLst>
      <p:ext uri="{BB962C8B-B14F-4D97-AF65-F5344CB8AC3E}">
        <p14:creationId xmlns:p14="http://schemas.microsoft.com/office/powerpoint/2010/main" val="33713997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21A908A744842818969E99E5792C9" ma:contentTypeVersion="13" ma:contentTypeDescription="Create a new document." ma:contentTypeScope="" ma:versionID="7cbc016f984e1811520b5f55e241a2ee">
  <xsd:schema xmlns:xsd="http://www.w3.org/2001/XMLSchema" xmlns:xs="http://www.w3.org/2001/XMLSchema" xmlns:p="http://schemas.microsoft.com/office/2006/metadata/properties" xmlns:ns3="de896b5c-fb79-46c0-9ce5-261b28940b00" xmlns:ns4="0c54ae7a-afa0-46f9-b73e-b2ae4ea89668" targetNamespace="http://schemas.microsoft.com/office/2006/metadata/properties" ma:root="true" ma:fieldsID="b3163a9876569b9c176400894b0a8e99" ns3:_="" ns4:_="">
    <xsd:import namespace="de896b5c-fb79-46c0-9ce5-261b28940b00"/>
    <xsd:import namespace="0c54ae7a-afa0-46f9-b73e-b2ae4ea8966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6b5c-fb79-46c0-9ce5-261b28940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4ae7a-afa0-46f9-b73e-b2ae4ea8966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A030F-3933-41F8-A26D-E8F91C64C3A6}">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0c54ae7a-afa0-46f9-b73e-b2ae4ea89668"/>
    <ds:schemaRef ds:uri="de896b5c-fb79-46c0-9ce5-261b28940b00"/>
    <ds:schemaRef ds:uri="http://www.w3.org/XML/1998/namespace"/>
    <ds:schemaRef ds:uri="http://purl.org/dc/dcmitype/"/>
  </ds:schemaRefs>
</ds:datastoreItem>
</file>

<file path=customXml/itemProps2.xml><?xml version="1.0" encoding="utf-8"?>
<ds:datastoreItem xmlns:ds="http://schemas.openxmlformats.org/officeDocument/2006/customXml" ds:itemID="{3805EE14-7098-4BAA-8DA0-D07274591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6b5c-fb79-46c0-9ce5-261b28940b00"/>
    <ds:schemaRef ds:uri="0c54ae7a-afa0-46f9-b73e-b2ae4ea89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4A6AC-7620-462C-9B75-F65D90612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8737</TotalTime>
  <Words>487</Words>
  <Application>Microsoft Office PowerPoint</Application>
  <PresentationFormat>On-screen Show (4:3)</PresentationFormat>
  <Paragraphs>86</Paragraphs>
  <Slides>12</Slides>
  <Notes>10</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12</vt:i4>
      </vt:variant>
    </vt:vector>
  </HeadingPairs>
  <TitlesOfParts>
    <vt:vector size="39" baseType="lpstr">
      <vt:lpstr>Abadi</vt:lpstr>
      <vt:lpstr>Arial</vt:lpstr>
      <vt:lpstr>Arial Narrow</vt:lpstr>
      <vt:lpstr>Arial Nova</vt:lpstr>
      <vt:lpstr>Berlin Sans FB Demi</vt:lpstr>
      <vt:lpstr>Bernard MT Condensed</vt:lpstr>
      <vt:lpstr>Book Antiqua</vt:lpstr>
      <vt:lpstr>Calibri</vt:lpstr>
      <vt:lpstr>Calibri Light</vt:lpstr>
      <vt:lpstr>Corbel</vt:lpstr>
      <vt:lpstr>Georgia</vt:lpstr>
      <vt:lpstr>HelvLight</vt:lpstr>
      <vt:lpstr>Lucida Calligraphy</vt:lpstr>
      <vt:lpstr>Lucida Sans</vt:lpstr>
      <vt:lpstr>Tahoma</vt:lpstr>
      <vt:lpstr>Times New Roman</vt:lpstr>
      <vt:lpstr>Wingdings</vt:lpstr>
      <vt:lpstr>Wingdings 2</vt:lpstr>
      <vt:lpstr>Wingdings 3</vt:lpstr>
      <vt:lpstr>TS030008830</vt:lpstr>
      <vt:lpstr>1_Apex</vt:lpstr>
      <vt:lpstr>3_Apex</vt:lpstr>
      <vt:lpstr>3_Office Theme</vt:lpstr>
      <vt:lpstr>Parallax</vt:lpstr>
      <vt:lpstr>1_Office Theme</vt:lpstr>
      <vt:lpstr>2_Office Theme</vt:lpstr>
      <vt:lpstr>Office Theme</vt:lpstr>
      <vt:lpstr>PowerPoint Presentation</vt:lpstr>
      <vt:lpstr> God’s  Promise   for the week</vt:lpstr>
      <vt:lpstr>PowerPoint Presentation</vt:lpstr>
      <vt:lpstr>TEACHINGS</vt:lpstr>
      <vt:lpstr>PowerPoint Presentation</vt:lpstr>
      <vt:lpstr>PowerPoint Presentation</vt:lpstr>
      <vt:lpstr>PowerPoint Presentation</vt:lpstr>
      <vt:lpstr>PowerPoint Presentation</vt:lpstr>
      <vt:lpstr> 2020 Magnificats Renewal</vt:lpstr>
      <vt:lpstr>PowerPoint Presentation</vt:lpstr>
      <vt:lpstr>ORDER</vt:lpstr>
      <vt:lpstr>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70</cp:revision>
  <cp:lastPrinted>2019-07-12T18:37:48Z</cp:lastPrinted>
  <dcterms:created xsi:type="dcterms:W3CDTF">2019-05-03T13:46:13Z</dcterms:created>
  <dcterms:modified xsi:type="dcterms:W3CDTF">2019-09-13T20:05:21Z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0x01010049421A908A744842818969E99E5792C9</vt:lpwstr>
  </property>
</Properties>
</file>